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680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6800" x="388620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914400"/>
            <a:ext cy="4114800" cx="5029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981200" x="11430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8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351337" x="2038350"/>
            <a:ext cy="13715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92075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y="6413500" x="1066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y="6413500" x="3429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y="6413500" x="8229600"/>
            <a:ext cy="457200" cx="914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8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3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indent="-376237" marL="1027112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800"/>
            </a:lvl2pPr>
            <a:lvl3pPr rtl="0" indent="-176212" marL="13700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Font typeface="Arial"/>
              <a:buChar char="•"/>
              <a:defRPr sz="2400"/>
            </a:lvl3pPr>
            <a:lvl4pPr rtl="0" indent="-195261" marL="171291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z="2000"/>
            </a:lvl4pPr>
            <a:lvl5pPr rtl="0" indent="-187325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rtl="0" indent="-163511" marL="2401887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indent="-165100" marL="27463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indent="-166686" marL="30908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indent="-168275" marL="343535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2057400" x="7620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 indent="-376237" marL="1027112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z="2800"/>
            </a:lvl2pPr>
            <a:lvl3pPr rtl="0" indent="-176212" marL="13700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Font typeface="Arial"/>
              <a:buChar char="•"/>
              <a:defRPr sz="2400"/>
            </a:lvl3pPr>
            <a:lvl4pPr rtl="0" indent="-195261" marL="171291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z="2000"/>
            </a:lvl4pPr>
            <a:lvl5pPr rtl="0" indent="-187325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/>
            </a:lvl5pPr>
            <a:lvl6pPr rtl="0" indent="-163511" marL="2401887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rtl="0" indent="-165100" marL="27463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rtl="0" indent="-166686" marL="30908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rtl="0" indent="-168275" marL="343535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y="6413500" x="1066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y="6413500" x="3429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y="6413500" x="8229600"/>
            <a:ext cy="457200" cx="914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8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media/image02.png" Type="http://schemas.openxmlformats.org/officeDocument/2006/relationships/image" Id="rId2"/><Relationship Target="../media/image00.jpg" Type="http://schemas.openxmlformats.org/officeDocument/2006/relationships/image" Id="rId1"/><Relationship Target="../slideLayouts/slideLayout2.xml" Type="http://schemas.openxmlformats.org/officeDocument/2006/relationships/slideLayout" Id="rId4"/><Relationship Target="../slideLayouts/slideLayout1.xml" Type="http://schemas.openxmlformats.org/officeDocument/2006/relationships/slideLayout" Id="rId3"/><Relationship Target="../theme/theme3.xml" Type="http://schemas.openxmlformats.org/officeDocument/2006/relationships/theme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/>
        </p:nvSpPr>
        <p:spPr>
          <a:xfrm>
            <a:off y="0" x="152400"/>
            <a:ext cy="6858000" cx="14478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lt2"/>
              </a:gs>
            </a:gsLst>
            <a:lin ang="108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 txBox="1"/>
          <p:nvPr/>
        </p:nvSpPr>
        <p:spPr>
          <a:xfrm>
            <a:off y="0" x="1676400"/>
            <a:ext cy="1219199" cx="7467600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lt2"/>
              </a:gs>
            </a:gsLst>
            <a:path path="circle">
              <a:fillToRect t="50%" b="50%" r="50%" l="50%"/>
            </a:path>
            <a:tileRect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0" x="457200"/>
            <a:ext cy="762000" cx="12192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12" name="Shape 12"/>
          <p:cNvSpPr txBox="1"/>
          <p:nvPr/>
        </p:nvSpPr>
        <p:spPr>
          <a:xfrm>
            <a:off y="0" x="457200"/>
            <a:ext cy="762000" cx="12191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/>
          <p:nvPr/>
        </p:nvSpPr>
        <p:spPr>
          <a:xfrm>
            <a:off y="0" x="0"/>
            <a:ext cy="6858000" cx="45720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</p:sp>
      <p:sp>
        <p:nvSpPr>
          <p:cNvPr id="14" name="Shape 14"/>
          <p:cNvSpPr txBox="1"/>
          <p:nvPr/>
        </p:nvSpPr>
        <p:spPr>
          <a:xfrm>
            <a:off y="0" x="0"/>
            <a:ext cy="6858000" cx="4572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y="6413500" x="1066800"/>
            <a:ext cy="457200" cx="1904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y="6413500" x="3429000"/>
            <a:ext cy="457200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0" marL="0">
              <a:defRPr strike="noStrike" u="none" b="0" cap="none" baseline="0" sz="14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>
            <a:off y="0" x="1228725"/>
            <a:ext cy="754062" cx="791527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19" name="Shape 19"/>
          <p:cNvSpPr txBox="1"/>
          <p:nvPr/>
        </p:nvSpPr>
        <p:spPr>
          <a:xfrm>
            <a:off y="457200" x="304800"/>
            <a:ext cy="304799" cx="2514599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6413500" x="8229600"/>
            <a:ext cy="457200" cx="914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800" i="0">
                <a:solidFill>
                  <a:schemeClr val="dk2"/>
                </a:solidFill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92075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 marR="0" indent="-376237" marL="1027112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 strike="noStrike" u="none" b="0" cap="none" baseline="0" sz="2800" i="0"/>
            </a:lvl2pPr>
            <a:lvl3pPr algn="l" rtl="0" marR="0" indent="-176212" marL="1370012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666699"/>
              </a:buClr>
              <a:buFont typeface="Arial"/>
              <a:buChar char="•"/>
              <a:defRPr strike="noStrike" u="none" b="0" cap="none" baseline="0" sz="2400" i="0"/>
            </a:lvl3pPr>
            <a:lvl4pPr algn="l" rtl="0" marR="0" indent="-195261" marL="171291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Font typeface="Arial"/>
              <a:buChar char="•"/>
              <a:defRPr strike="noStrike" u="none" b="0" cap="none" baseline="0" sz="2000" i="0"/>
            </a:lvl4pPr>
            <a:lvl5pPr algn="l" rtl="0" marR="0" indent="-187325" marL="20574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trike="noStrike" u="none" b="0" cap="none" baseline="0" sz="2000" i="0"/>
            </a:lvl5pPr>
            <a:lvl6pPr algn="l" rtl="0" marR="0" indent="-163511" marL="2401887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l" rtl="0" marR="0" indent="-165100" marL="2746375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l" rtl="0" marR="0" indent="-166686" marL="3090862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l" rtl="0" marR="0" indent="-168275" marL="343535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3"/>
    <p:sldLayoutId id="2147483649" r:id="rId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y="1981200" x="11430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48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Research Article Presentation</a:t>
            </a:r>
          </a:p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y="4351337" x="2038350"/>
            <a:ext cy="1371599" cx="6400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25000"/>
              <a:buFont typeface="Times New Roman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 Amy Doerner</a:t>
            </a:r>
          </a:p>
        </p:txBody>
      </p:sp>
      <p:sp>
        <p:nvSpPr>
          <p:cNvPr id="39" name="Shape 39"/>
          <p:cNvSpPr/>
          <p:nvPr/>
        </p:nvSpPr>
        <p:spPr>
          <a:xfrm>
            <a:off y="1066800" x="533400"/>
            <a:ext cy="609600" cx="60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Research Article#1: </a:t>
            </a:r>
            <a:r>
              <a:rPr strike="noStrike" u="none" b="1" cap="none" baseline="0" sz="2400" lang="en-US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Atypical Categorization in Children with High Functioning Autism Spectrum Disorder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2057400" x="7620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ct val="74404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children with ASD make informed decisions?           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ct val="74404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Twenty typically developing students and twenty students with ASD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A50021"/>
              </a:buClr>
              <a:buSzPct val="74404"/>
              <a:buFont typeface="Arial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Findings concluded that children with ASD are less likely to associate similarities between categories when making decisions. </a:t>
            </a:r>
          </a:p>
        </p:txBody>
      </p:sp>
      <p:sp>
        <p:nvSpPr>
          <p:cNvPr id="46" name="Shape 46"/>
          <p:cNvSpPr/>
          <p:nvPr/>
        </p:nvSpPr>
        <p:spPr>
          <a:xfrm>
            <a:off y="5486400" x="914400"/>
            <a:ext cy="609600" cx="60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Research Article#2: </a:t>
            </a:r>
            <a:r>
              <a:rPr strike="noStrike" u="none" b="1" cap="none" baseline="0" sz="2400" lang="en-US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Investigation of Language Impairment in Autism; Implications for Genetic Subgroups 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Study conducted to re-examine language profiles </a:t>
            </a:r>
          </a:p>
          <a:p>
            <a:pPr algn="l" rtl="0" lvl="0" marR="0" indent="0" mar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Study used eighty-nine students with ASD </a:t>
            </a:r>
          </a:p>
          <a:p>
            <a:pPr algn="l" rtl="0" lvl="0" marR="0" indent="0" mar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Series of standardized tests</a:t>
            </a:r>
          </a:p>
          <a:p>
            <a:pPr algn="l" rtl="0" lvl="0" marR="0" indent="0" mar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Findings concluded that children with ASD have a significant difference in language ability</a:t>
            </a:r>
          </a:p>
        </p:txBody>
      </p:sp>
      <p:sp>
        <p:nvSpPr>
          <p:cNvPr id="53" name="Shape 53"/>
          <p:cNvSpPr/>
          <p:nvPr/>
        </p:nvSpPr>
        <p:spPr>
          <a:xfrm>
            <a:off y="5334000" x="8153400"/>
            <a:ext cy="533400" cx="533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 Research Article#3: </a:t>
            </a:r>
            <a:r>
              <a:rPr strike="noStrike" u="none" b="1" cap="none" baseline="0" sz="2400" lang="en-US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 Predictors of Language Over 2 Years in Children with ASD 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Exploratory study conducted taking a closer look at predictive relationships between behaviors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Sixty-nine children were assessed using standardized components prior to the interventions </a:t>
            </a:r>
          </a:p>
          <a:p>
            <a:r>
              <a:t/>
            </a:r>
          </a:p>
        </p:txBody>
      </p:sp>
      <p:sp>
        <p:nvSpPr>
          <p:cNvPr id="60" name="Shape 60"/>
          <p:cNvSpPr/>
          <p:nvPr/>
        </p:nvSpPr>
        <p:spPr>
          <a:xfrm>
            <a:off y="5486400" x="990600"/>
            <a:ext cy="685800" cx="685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40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Synthesis of the three articles…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All focused on language and social disabilities and difficulties in children with ASD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*ASD primarily consists of both language AND communication disorders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*Communicating appropriately in social situations </a:t>
            </a:r>
          </a:p>
        </p:txBody>
      </p:sp>
      <p:sp>
        <p:nvSpPr>
          <p:cNvPr id="67" name="Shape 67"/>
          <p:cNvSpPr/>
          <p:nvPr/>
        </p:nvSpPr>
        <p:spPr>
          <a:xfrm>
            <a:off y="5562600" x="914400"/>
            <a:ext cy="533400" cx="533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40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the three articles …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 More insight into the world of children with ASD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Strategies to use in my own classroom for behavior and improving social and communication skills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A50021"/>
              </a:buClr>
              <a:buSzPct val="75520"/>
              <a:buFont typeface="Arial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stories, visuals, timers, etc. </a:t>
            </a:r>
          </a:p>
        </p:txBody>
      </p:sp>
      <p:sp>
        <p:nvSpPr>
          <p:cNvPr id="74" name="Shape 74"/>
          <p:cNvSpPr/>
          <p:nvPr/>
        </p:nvSpPr>
        <p:spPr>
          <a:xfrm>
            <a:off y="1143000" x="8153400"/>
            <a:ext cy="457200" cx="45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838200" x="1066800"/>
            <a:ext cy="11430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strike="noStrike" u="none" b="1" cap="none" baseline="0" sz="5400" lang="en-US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2101850" x="1066800"/>
            <a:ext cy="4114800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74999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Atypical Categorization in Children with High Functioning Autism Spectrum Disorder.Church, Barbara A; Krauss, Maria S; Lopata, Christopher; Toomey, Jennifer A. Psychonomic Bulletin &amp; Review.  Dec. 2011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74999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Investigation of Language Impairment in Autism; Implications for Genetic Subgroups. Kielgaard, Margaret M; &amp; Tager-Flyushberg, Helen. Lang.Cogn. Process. (2009).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50021"/>
              </a:buClr>
              <a:buSzPct val="74999"/>
              <a:buFont typeface="Arial"/>
              <a:buChar char="•"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Behavior Predictors of Language Development Over 2 Years in Children with Autism Spectrum Disorder. Bopp, Karen D; Mirenda, Pat; Zumbo, Bruno D. Journal of Speech, Language, and Hearing Research. Oct. 2009.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Nature 1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C9DDF1"/>
      </a:accent4>
      <a:accent5>
        <a:srgbClr val="FAC164"/>
      </a:accent5>
      <a:accent6>
        <a:srgbClr val="FFFFFF"/>
      </a:accent6>
      <a:hlink>
        <a:srgbClr val="B0AE6A"/>
      </a:hlink>
      <a:folHlink>
        <a:srgbClr val="C3E684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